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6" r:id="rId4"/>
    <p:sldId id="267" r:id="rId5"/>
    <p:sldId id="264" r:id="rId6"/>
    <p:sldId id="262" r:id="rId7"/>
    <p:sldId id="263" r:id="rId8"/>
    <p:sldId id="268" r:id="rId9"/>
    <p:sldId id="258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3" autoAdjust="0"/>
  </p:normalViewPr>
  <p:slideViewPr>
    <p:cSldViewPr>
      <p:cViewPr varScale="1">
        <p:scale>
          <a:sx n="72" d="100"/>
          <a:sy n="72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l_000\AppData\Local\Temp\John%20As(III)%2006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l_000\AppData\Local\Temp\John%20As(III)%20062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AB\Research\16.04.15%20G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LAB\chao\16.04.29%20Ga%200.25mg-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Kinetic </a:t>
            </a: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Adsorption Test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0427345219332425"/>
          <c:y val="1.733664870838513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00103118756481"/>
          <c:y val="0.12582873540076908"/>
          <c:w val="0.71378006409768158"/>
          <c:h val="0.6825884429595870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'[John As(III) 0623.xlsx]JL_As(III)'!$B$12</c:f>
              <c:strCache>
                <c:ptCount val="1"/>
                <c:pt idx="0">
                  <c:v>CeO2</c:v>
                </c:pt>
              </c:strCache>
            </c:strRef>
          </c:tx>
          <c:spPr>
            <a:ln w="38100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'[John As(III) 0623.xlsx]JL_As(III)'!$H$12,'[John As(III) 0623.xlsx]JL_As(III)'!$H$14,'[John As(III) 0623.xlsx]JL_As(III)'!$H$16,'[John As(III) 0623.xlsx]JL_As(III)'!$H$18,'[John As(III) 0623.xlsx]JL_As(III)'!$H$20,'[John As(III) 0623.xlsx]JL_As(III)'!$H$22,'[John As(III) 0623.xlsx]JL_As(III)'!$H$24</c:f>
                <c:numCache>
                  <c:formatCode>General</c:formatCode>
                  <c:ptCount val="7"/>
                  <c:pt idx="0">
                    <c:v>2.7223611075682084E-2</c:v>
                  </c:pt>
                  <c:pt idx="1">
                    <c:v>6.0104076400856648E-3</c:v>
                  </c:pt>
                  <c:pt idx="2">
                    <c:v>3.1819805153394535E-3</c:v>
                  </c:pt>
                  <c:pt idx="3">
                    <c:v>6.3639610306789069E-3</c:v>
                  </c:pt>
                  <c:pt idx="4">
                    <c:v>3.1819805153394617E-3</c:v>
                  </c:pt>
                  <c:pt idx="5">
                    <c:v>8.343860018001259E-2</c:v>
                  </c:pt>
                  <c:pt idx="6">
                    <c:v>0.41931432124362261</c:v>
                  </c:pt>
                </c:numCache>
              </c:numRef>
            </c:plus>
            <c:minus>
              <c:numRef>
                <c:f>'[John As(III) 0623.xlsx]JL_As(III)'!$H$12,'[John As(III) 0623.xlsx]JL_As(III)'!$H$14,'[John As(III) 0623.xlsx]JL_As(III)'!$H$16,'[John As(III) 0623.xlsx]JL_As(III)'!$H$18,'[John As(III) 0623.xlsx]JL_As(III)'!$H$20,'[John As(III) 0623.xlsx]JL_As(III)'!$H$22,'[John As(III) 0623.xlsx]JL_As(III)'!$H$24</c:f>
                <c:numCache>
                  <c:formatCode>General</c:formatCode>
                  <c:ptCount val="7"/>
                  <c:pt idx="0">
                    <c:v>2.7223611075682084E-2</c:v>
                  </c:pt>
                  <c:pt idx="1">
                    <c:v>6.0104076400856648E-3</c:v>
                  </c:pt>
                  <c:pt idx="2">
                    <c:v>3.1819805153394535E-3</c:v>
                  </c:pt>
                  <c:pt idx="3">
                    <c:v>6.3639610306789069E-3</c:v>
                  </c:pt>
                  <c:pt idx="4">
                    <c:v>3.1819805153394617E-3</c:v>
                  </c:pt>
                  <c:pt idx="5">
                    <c:v>8.343860018001259E-2</c:v>
                  </c:pt>
                  <c:pt idx="6">
                    <c:v>0.41931432124362261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'[John As(III) 0623.xlsx]JL_As(III)'!$D$12,'[John As(III) 0623.xlsx]JL_As(III)'!$D$14,'[John As(III) 0623.xlsx]JL_As(III)'!$D$16,'[John As(III) 0623.xlsx]JL_As(III)'!$D$18,'[John As(III) 0623.xlsx]JL_As(III)'!$D$20,'[John As(III) 0623.xlsx]JL_As(III)'!$D$22,'[John As(III) 0623.xlsx]JL_As(III)'!$D$24</c:f>
              <c:numCache>
                <c:formatCode>General</c:formatCode>
                <c:ptCount val="7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0.5</c:v>
                </c:pt>
                <c:pt idx="6" formatCode="0.000">
                  <c:v>0.16666666666666666</c:v>
                </c:pt>
              </c:numCache>
            </c:numRef>
          </c:xVal>
          <c:yVal>
            <c:numRef>
              <c:f>'[John As(III) 0623.xlsx]JL_As(III)'!$F$12,'[John As(III) 0623.xlsx]JL_As(III)'!$F$14,'[John As(III) 0623.xlsx]JL_As(III)'!$F$16,'[John As(III) 0623.xlsx]JL_As(III)'!$F$18,'[John As(III) 0623.xlsx]JL_As(III)'!$F$20,'[John As(III) 0623.xlsx]JL_As(III)'!$F$22,'[John As(III) 0623.xlsx]JL_As(III)'!$F$24</c:f>
              <c:numCache>
                <c:formatCode>0.0000</c:formatCode>
                <c:ptCount val="7"/>
                <c:pt idx="0">
                  <c:v>4.8499999999999995E-2</c:v>
                </c:pt>
                <c:pt idx="1">
                  <c:v>6.0499999999999998E-2</c:v>
                </c:pt>
                <c:pt idx="2">
                  <c:v>3.3500000000000002E-2</c:v>
                </c:pt>
                <c:pt idx="3">
                  <c:v>5.1000000000000004E-2</c:v>
                </c:pt>
                <c:pt idx="4">
                  <c:v>8.1499999999999989E-2</c:v>
                </c:pt>
                <c:pt idx="5">
                  <c:v>0.29799999999999999</c:v>
                </c:pt>
                <c:pt idx="6">
                  <c:v>0.91500000000000004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E1-4F22-8A49-7EF7D743006C}"/>
            </c:ext>
          </c:extLst>
        </c:ser>
        <c:ser>
          <c:idx val="1"/>
          <c:order val="1"/>
          <c:tx>
            <c:strRef>
              <c:f>'[John As(III) 0623.xlsx]JL_As(III)'!$B$27</c:f>
              <c:strCache>
                <c:ptCount val="1"/>
                <c:pt idx="0">
                  <c:v>ZrO2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'[John As(III) 0623.xlsx]JL_As(III)'!$H$27,'[John As(III) 0623.xlsx]JL_As(III)'!$H$29,'[John As(III) 0623.xlsx]JL_As(III)'!$H$31,'[John As(III) 0623.xlsx]JL_As(III)'!$H$33,'[John As(III) 0623.xlsx]JL_As(III)'!$H$35,'[John As(III) 0623.xlsx]JL_As(III)'!$H$37,'[John As(III) 0623.xlsx]JL_As(III)'!$H$39</c:f>
                <c:numCache>
                  <c:formatCode>General</c:formatCode>
                  <c:ptCount val="7"/>
                  <c:pt idx="0">
                    <c:v>1.7324116139070235E-2</c:v>
                  </c:pt>
                  <c:pt idx="1">
                    <c:v>0.12232947314527275</c:v>
                  </c:pt>
                  <c:pt idx="2">
                    <c:v>1.4849242404917433E-2</c:v>
                  </c:pt>
                  <c:pt idx="3">
                    <c:v>7.0710678118655126E-2</c:v>
                  </c:pt>
                  <c:pt idx="4">
                    <c:v>8.8741901038911525E-2</c:v>
                  </c:pt>
                  <c:pt idx="5">
                    <c:v>0.11808683245815331</c:v>
                  </c:pt>
                  <c:pt idx="6">
                    <c:v>3.8537319574666835E-2</c:v>
                  </c:pt>
                </c:numCache>
              </c:numRef>
            </c:plus>
            <c:minus>
              <c:numRef>
                <c:f>'[John As(III) 0623.xlsx]JL_As(III)'!$H$27,'[John As(III) 0623.xlsx]JL_As(III)'!$H$29,'[John As(III) 0623.xlsx]JL_As(III)'!$H$31,'[John As(III) 0623.xlsx]JL_As(III)'!$H$33,'[John As(III) 0623.xlsx]JL_As(III)'!$H$35,'[John As(III) 0623.xlsx]JL_As(III)'!$H$37,'[John As(III) 0623.xlsx]JL_As(III)'!$H$39</c:f>
                <c:numCache>
                  <c:formatCode>General</c:formatCode>
                  <c:ptCount val="7"/>
                  <c:pt idx="0">
                    <c:v>1.7324116139070235E-2</c:v>
                  </c:pt>
                  <c:pt idx="1">
                    <c:v>0.12232947314527275</c:v>
                  </c:pt>
                  <c:pt idx="2">
                    <c:v>1.4849242404917433E-2</c:v>
                  </c:pt>
                  <c:pt idx="3">
                    <c:v>7.0710678118655126E-2</c:v>
                  </c:pt>
                  <c:pt idx="4">
                    <c:v>8.8741901038911525E-2</c:v>
                  </c:pt>
                  <c:pt idx="5">
                    <c:v>0.11808683245815331</c:v>
                  </c:pt>
                  <c:pt idx="6">
                    <c:v>3.8537319574666835E-2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'[John As(III) 0623.xlsx]JL_As(III)'!$D$27,'[John As(III) 0623.xlsx]JL_As(III)'!$D$29,'[John As(III) 0623.xlsx]JL_As(III)'!$D$31,'[John As(III) 0623.xlsx]JL_As(III)'!$D$33,'[John As(III) 0623.xlsx]JL_As(III)'!$D$35,'[John As(III) 0623.xlsx]JL_As(III)'!$D$37,'[John As(III) 0623.xlsx]JL_As(III)'!$D$39</c:f>
              <c:numCache>
                <c:formatCode>General</c:formatCode>
                <c:ptCount val="7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0.5</c:v>
                </c:pt>
                <c:pt idx="6" formatCode="0.000">
                  <c:v>0.16666666666666666</c:v>
                </c:pt>
              </c:numCache>
            </c:numRef>
          </c:xVal>
          <c:yVal>
            <c:numRef>
              <c:f>'[John As(III) 0623.xlsx]JL_As(III)'!$F$27,'[John As(III) 0623.xlsx]JL_As(III)'!$F$29,'[John As(III) 0623.xlsx]JL_As(III)'!$F$31,'[John As(III) 0623.xlsx]JL_As(III)'!$F$33,'[John As(III) 0623.xlsx]JL_As(III)'!$F$35,'[John As(III) 0623.xlsx]JL_As(III)'!$F$37,'[John As(III) 0623.xlsx]JL_As(III)'!$F$39</c:f>
              <c:numCache>
                <c:formatCode>0.0000</c:formatCode>
                <c:ptCount val="7"/>
                <c:pt idx="0">
                  <c:v>8.5655000000000001</c:v>
                </c:pt>
                <c:pt idx="1">
                  <c:v>8.4670000000000005</c:v>
                </c:pt>
                <c:pt idx="2">
                  <c:v>8.7830000000000013</c:v>
                </c:pt>
                <c:pt idx="3">
                  <c:v>9.4890000000000008</c:v>
                </c:pt>
                <c:pt idx="4">
                  <c:v>10.243500000000001</c:v>
                </c:pt>
                <c:pt idx="5">
                  <c:v>10.603</c:v>
                </c:pt>
                <c:pt idx="6">
                  <c:v>11.404499999999999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E1-4F22-8A49-7EF7D743006C}"/>
            </c:ext>
          </c:extLst>
        </c:ser>
        <c:ser>
          <c:idx val="2"/>
          <c:order val="2"/>
          <c:tx>
            <c:strRef>
              <c:f>'[John As(III) 0623.xlsx]JL_As(III)'!$B$42</c:f>
              <c:strCache>
                <c:ptCount val="1"/>
                <c:pt idx="0">
                  <c:v>SiO2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'[John As(III) 0623.xlsx]JL_As(III)'!$H$42,'[John As(III) 0623.xlsx]JL_As(III)'!$H$44,'[John As(III) 0623.xlsx]JL_As(III)'!$H$46,'[John As(III) 0623.xlsx]JL_As(III)'!$H$48,'[John As(III) 0623.xlsx]JL_As(III)'!$H$50,'[John As(III) 0623.xlsx]JL_As(III)'!$H$52,'[John As(III) 0623.xlsx]JL_As(III)'!$H$54</c:f>
                <c:numCache>
                  <c:formatCode>General</c:formatCode>
                  <c:ptCount val="7"/>
                  <c:pt idx="0">
                    <c:v>2.8637824638055004E-2</c:v>
                  </c:pt>
                  <c:pt idx="1">
                    <c:v>7.6013978977553812E-2</c:v>
                  </c:pt>
                  <c:pt idx="2">
                    <c:v>6.3639610306789177E-2</c:v>
                  </c:pt>
                  <c:pt idx="3">
                    <c:v>7.0003571337468345E-2</c:v>
                  </c:pt>
                  <c:pt idx="4">
                    <c:v>4.1365746699413342E-2</c:v>
                  </c:pt>
                  <c:pt idx="5">
                    <c:v>3.5355339059307784E-4</c:v>
                  </c:pt>
                  <c:pt idx="6">
                    <c:v>5.0558134854838392E-2</c:v>
                  </c:pt>
                </c:numCache>
              </c:numRef>
            </c:plus>
            <c:minus>
              <c:numRef>
                <c:f>'[John As(III) 0623.xlsx]JL_As(III)'!$H$42,'[John As(III) 0623.xlsx]JL_As(III)'!$H$44,'[John As(III) 0623.xlsx]JL_As(III)'!$H$46,'[John As(III) 0623.xlsx]JL_As(III)'!$H$48,'[John As(III) 0623.xlsx]JL_As(III)'!$H$50,'[John As(III) 0623.xlsx]JL_As(III)'!$H$52,'[John As(III) 0623.xlsx]JL_As(III)'!$H$54</c:f>
                <c:numCache>
                  <c:formatCode>General</c:formatCode>
                  <c:ptCount val="7"/>
                  <c:pt idx="0">
                    <c:v>2.8637824638055004E-2</c:v>
                  </c:pt>
                  <c:pt idx="1">
                    <c:v>7.6013978977553812E-2</c:v>
                  </c:pt>
                  <c:pt idx="2">
                    <c:v>6.3639610306789177E-2</c:v>
                  </c:pt>
                  <c:pt idx="3">
                    <c:v>7.0003571337468345E-2</c:v>
                  </c:pt>
                  <c:pt idx="4">
                    <c:v>4.1365746699413342E-2</c:v>
                  </c:pt>
                  <c:pt idx="5">
                    <c:v>3.5355339059307784E-4</c:v>
                  </c:pt>
                  <c:pt idx="6">
                    <c:v>5.0558134854838392E-2</c:v>
                  </c:pt>
                </c:numCache>
              </c:numRef>
            </c:minus>
            <c:spPr>
              <a:noFill/>
              <a:ln w="19050">
                <a:solidFill>
                  <a:schemeClr val="bg2">
                    <a:lumMod val="75000"/>
                  </a:schemeClr>
                </a:solidFill>
              </a:ln>
              <a:effectLst/>
            </c:spPr>
          </c:errBars>
          <c:xVal>
            <c:numRef>
              <c:f>'[John As(III) 0623.xlsx]JL_As(III)'!$D$42,'[John As(III) 0623.xlsx]JL_As(III)'!$D$44,'[John As(III) 0623.xlsx]JL_As(III)'!$D$46,'[John As(III) 0623.xlsx]JL_As(III)'!$D$48,'[John As(III) 0623.xlsx]JL_As(III)'!$D$50,'[John As(III) 0623.xlsx]JL_As(III)'!$D$52,'[John As(III) 0623.xlsx]JL_As(III)'!$D$54</c:f>
              <c:numCache>
                <c:formatCode>General</c:formatCode>
                <c:ptCount val="7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0.5</c:v>
                </c:pt>
                <c:pt idx="6" formatCode="0.000">
                  <c:v>0.16666666666666666</c:v>
                </c:pt>
              </c:numCache>
            </c:numRef>
          </c:xVal>
          <c:yVal>
            <c:numRef>
              <c:f>'[John As(III) 0623.xlsx]JL_As(III)'!$F$42,'[John As(III) 0623.xlsx]JL_As(III)'!$F$44,'[John As(III) 0623.xlsx]JL_As(III)'!$F$46,'[John As(III) 0623.xlsx]JL_As(III)'!$F$48,'[John As(III) 0623.xlsx]JL_As(III)'!$F$50,'[John As(III) 0623.xlsx]JL_As(III)'!$F$52,'[John As(III) 0623.xlsx]JL_As(III)'!$F$54</c:f>
              <c:numCache>
                <c:formatCode>0.0000</c:formatCode>
                <c:ptCount val="7"/>
                <c:pt idx="0">
                  <c:v>12.7095</c:v>
                </c:pt>
                <c:pt idx="1">
                  <c:v>12.596500000000001</c:v>
                </c:pt>
                <c:pt idx="2">
                  <c:v>12.397</c:v>
                </c:pt>
                <c:pt idx="3">
                  <c:v>12.436999999999999</c:v>
                </c:pt>
                <c:pt idx="4">
                  <c:v>12.5585</c:v>
                </c:pt>
                <c:pt idx="5">
                  <c:v>12.420500000000001</c:v>
                </c:pt>
                <c:pt idx="6">
                  <c:v>12.3405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E1-4F22-8A49-7EF7D743006C}"/>
            </c:ext>
          </c:extLst>
        </c:ser>
        <c:ser>
          <c:idx val="3"/>
          <c:order val="3"/>
          <c:tx>
            <c:strRef>
              <c:f>'[John As(III) 0623.xlsx]JL_As(III)'!$B$57</c:f>
              <c:strCache>
                <c:ptCount val="1"/>
                <c:pt idx="0">
                  <c:v>Control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'[John As(III) 0623.xlsx]JL_As(III)'!$H$57:$H$63</c:f>
                <c:numCache>
                  <c:formatCode>General</c:formatCode>
                  <c:ptCount val="7"/>
                  <c:pt idx="0">
                    <c:v>3.4000000000000002E-2</c:v>
                  </c:pt>
                  <c:pt idx="1">
                    <c:v>1.35E-2</c:v>
                  </c:pt>
                  <c:pt idx="2">
                    <c:v>7.5499999999999998E-2</c:v>
                  </c:pt>
                  <c:pt idx="3">
                    <c:v>3.4500000000000003E-2</c:v>
                  </c:pt>
                  <c:pt idx="4">
                    <c:v>0.1085</c:v>
                  </c:pt>
                  <c:pt idx="5">
                    <c:v>4.4499999999999998E-2</c:v>
                  </c:pt>
                  <c:pt idx="6">
                    <c:v>3.6999999999999998E-2</c:v>
                  </c:pt>
                </c:numCache>
              </c:numRef>
            </c:plus>
            <c:minus>
              <c:numRef>
                <c:f>'[John As(III) 0623.xlsx]JL_As(III)'!$H$57:$H$63</c:f>
                <c:numCache>
                  <c:formatCode>General</c:formatCode>
                  <c:ptCount val="7"/>
                  <c:pt idx="0">
                    <c:v>3.4000000000000002E-2</c:v>
                  </c:pt>
                  <c:pt idx="1">
                    <c:v>1.35E-2</c:v>
                  </c:pt>
                  <c:pt idx="2">
                    <c:v>7.5499999999999998E-2</c:v>
                  </c:pt>
                  <c:pt idx="3">
                    <c:v>3.4500000000000003E-2</c:v>
                  </c:pt>
                  <c:pt idx="4">
                    <c:v>0.1085</c:v>
                  </c:pt>
                  <c:pt idx="5">
                    <c:v>4.4499999999999998E-2</c:v>
                  </c:pt>
                  <c:pt idx="6">
                    <c:v>3.6999999999999998E-2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'[John As(III) 0623.xlsx]JL_As(III)'!$D$57:$D$63</c:f>
              <c:numCache>
                <c:formatCode>General</c:formatCode>
                <c:ptCount val="7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0.5</c:v>
                </c:pt>
                <c:pt idx="6" formatCode="0.000">
                  <c:v>0.16666666666666666</c:v>
                </c:pt>
              </c:numCache>
            </c:numRef>
          </c:xVal>
          <c:yVal>
            <c:numRef>
              <c:f>'[John As(III) 0623.xlsx]JL_As(III)'!$F$57:$F$63</c:f>
              <c:numCache>
                <c:formatCode>General</c:formatCode>
                <c:ptCount val="7"/>
                <c:pt idx="0">
                  <c:v>12.206</c:v>
                </c:pt>
                <c:pt idx="1">
                  <c:v>12.122</c:v>
                </c:pt>
                <c:pt idx="2">
                  <c:v>12.204000000000001</c:v>
                </c:pt>
                <c:pt idx="3">
                  <c:v>12.061999999999999</c:v>
                </c:pt>
                <c:pt idx="4">
                  <c:v>12.263999999999999</c:v>
                </c:pt>
                <c:pt idx="5">
                  <c:v>12.125</c:v>
                </c:pt>
                <c:pt idx="6">
                  <c:v>12.378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E1-4F22-8A49-7EF7D7430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41888"/>
        <c:axId val="77156352"/>
      </c:scatterChart>
      <c:valAx>
        <c:axId val="771418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Time (hr)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6352"/>
        <c:crosses val="autoZero"/>
        <c:crossBetween val="midCat"/>
      </c:valAx>
      <c:valAx>
        <c:axId val="7715635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 smtClean="0"/>
                  <a:t>Ce</a:t>
                </a:r>
                <a:r>
                  <a:rPr lang="en-US" sz="2400" b="1" dirty="0" smtClean="0"/>
                  <a:t> (mg/L as As)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3.5835380949721711E-2"/>
              <c:y val="0.239593866556154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41888"/>
        <c:crosses val="autoZero"/>
        <c:crossBetween val="midCat"/>
        <c:majorUnit val="5"/>
      </c:valAx>
      <c:spPr>
        <a:solidFill>
          <a:schemeClr val="bg1"/>
        </a:solidFill>
        <a:ln w="285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5540348142983536"/>
          <c:y val="0.35180181424690332"/>
          <c:w val="0.1431083274254879"/>
          <c:h val="0.28519514448425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Kinetic </a:t>
            </a:r>
            <a:r>
              <a:rPr lang="en-US" sz="2800" baseline="0" dirty="0" smtClean="0">
                <a:solidFill>
                  <a:srgbClr val="C00000"/>
                </a:solidFill>
                <a:latin typeface="+mn-lt"/>
              </a:rPr>
              <a:t>Adsorption Test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0427345219332425"/>
          <c:y val="1.733664870838513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00103118756481"/>
          <c:y val="0.12582873540076908"/>
          <c:w val="0.71378006409768158"/>
          <c:h val="0.6825884429595870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'[John As(III) 0623.xlsx]JL_As(III)'!$B$12</c:f>
              <c:strCache>
                <c:ptCount val="1"/>
                <c:pt idx="0">
                  <c:v>CeO2</c:v>
                </c:pt>
              </c:strCache>
            </c:strRef>
          </c:tx>
          <c:spPr>
            <a:ln w="38100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'[John As(III) 0623.xlsx]JL_As(III)'!$H$12,'[John As(III) 0623.xlsx]JL_As(III)'!$H$14,'[John As(III) 0623.xlsx]JL_As(III)'!$H$16,'[John As(III) 0623.xlsx]JL_As(III)'!$H$18,'[John As(III) 0623.xlsx]JL_As(III)'!$H$20,'[John As(III) 0623.xlsx]JL_As(III)'!$H$22,'[John As(III) 0623.xlsx]JL_As(III)'!$H$24</c:f>
                <c:numCache>
                  <c:formatCode>General</c:formatCode>
                  <c:ptCount val="7"/>
                  <c:pt idx="0">
                    <c:v>2.7223611075682084E-2</c:v>
                  </c:pt>
                  <c:pt idx="1">
                    <c:v>6.0104076400856648E-3</c:v>
                  </c:pt>
                  <c:pt idx="2">
                    <c:v>3.1819805153394535E-3</c:v>
                  </c:pt>
                  <c:pt idx="3">
                    <c:v>6.3639610306789069E-3</c:v>
                  </c:pt>
                  <c:pt idx="4">
                    <c:v>3.1819805153394617E-3</c:v>
                  </c:pt>
                  <c:pt idx="5">
                    <c:v>8.343860018001259E-2</c:v>
                  </c:pt>
                  <c:pt idx="6">
                    <c:v>0.41931432124362261</c:v>
                  </c:pt>
                </c:numCache>
              </c:numRef>
            </c:plus>
            <c:minus>
              <c:numRef>
                <c:f>'[John As(III) 0623.xlsx]JL_As(III)'!$H$12,'[John As(III) 0623.xlsx]JL_As(III)'!$H$14,'[John As(III) 0623.xlsx]JL_As(III)'!$H$16,'[John As(III) 0623.xlsx]JL_As(III)'!$H$18,'[John As(III) 0623.xlsx]JL_As(III)'!$H$20,'[John As(III) 0623.xlsx]JL_As(III)'!$H$22,'[John As(III) 0623.xlsx]JL_As(III)'!$H$24</c:f>
                <c:numCache>
                  <c:formatCode>General</c:formatCode>
                  <c:ptCount val="7"/>
                  <c:pt idx="0">
                    <c:v>2.7223611075682084E-2</c:v>
                  </c:pt>
                  <c:pt idx="1">
                    <c:v>6.0104076400856648E-3</c:v>
                  </c:pt>
                  <c:pt idx="2">
                    <c:v>3.1819805153394535E-3</c:v>
                  </c:pt>
                  <c:pt idx="3">
                    <c:v>6.3639610306789069E-3</c:v>
                  </c:pt>
                  <c:pt idx="4">
                    <c:v>3.1819805153394617E-3</c:v>
                  </c:pt>
                  <c:pt idx="5">
                    <c:v>8.343860018001259E-2</c:v>
                  </c:pt>
                  <c:pt idx="6">
                    <c:v>0.41931432124362261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xVal>
            <c:numRef>
              <c:f>'[John As(III) 0623.xlsx]JL_As(III)'!$D$12,'[John As(III) 0623.xlsx]JL_As(III)'!$D$14,'[John As(III) 0623.xlsx]JL_As(III)'!$D$16,'[John As(III) 0623.xlsx]JL_As(III)'!$D$18,'[John As(III) 0623.xlsx]JL_As(III)'!$D$20,'[John As(III) 0623.xlsx]JL_As(III)'!$D$22,'[John As(III) 0623.xlsx]JL_As(III)'!$D$24</c:f>
              <c:numCache>
                <c:formatCode>General</c:formatCode>
                <c:ptCount val="7"/>
                <c:pt idx="0">
                  <c:v>72</c:v>
                </c:pt>
                <c:pt idx="1">
                  <c:v>48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0.5</c:v>
                </c:pt>
                <c:pt idx="6" formatCode="0.000">
                  <c:v>0.16666666666666666</c:v>
                </c:pt>
              </c:numCache>
            </c:numRef>
          </c:xVal>
          <c:yVal>
            <c:numRef>
              <c:f>'[John As(III) 0623.xlsx]JL_As(III)'!$F$12,'[John As(III) 0623.xlsx]JL_As(III)'!$F$14,'[John As(III) 0623.xlsx]JL_As(III)'!$F$16,'[John As(III) 0623.xlsx]JL_As(III)'!$F$18,'[John As(III) 0623.xlsx]JL_As(III)'!$F$20,'[John As(III) 0623.xlsx]JL_As(III)'!$F$22,'[John As(III) 0623.xlsx]JL_As(III)'!$F$24</c:f>
              <c:numCache>
                <c:formatCode>0.0000</c:formatCode>
                <c:ptCount val="7"/>
                <c:pt idx="0">
                  <c:v>4.8499999999999995E-2</c:v>
                </c:pt>
                <c:pt idx="1">
                  <c:v>6.0499999999999998E-2</c:v>
                </c:pt>
                <c:pt idx="2">
                  <c:v>3.3500000000000002E-2</c:v>
                </c:pt>
                <c:pt idx="3">
                  <c:v>5.1000000000000004E-2</c:v>
                </c:pt>
                <c:pt idx="4">
                  <c:v>8.1499999999999989E-2</c:v>
                </c:pt>
                <c:pt idx="5">
                  <c:v>0.29799999999999999</c:v>
                </c:pt>
                <c:pt idx="6">
                  <c:v>0.91500000000000004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E1-4F22-8A49-7EF7D7430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97696"/>
        <c:axId val="77199616"/>
      </c:scatterChart>
      <c:valAx>
        <c:axId val="7719769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Time (hr)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99616"/>
        <c:crosses val="autoZero"/>
        <c:crossBetween val="midCat"/>
      </c:valAx>
      <c:valAx>
        <c:axId val="7719961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 smtClean="0"/>
                  <a:t>Ce</a:t>
                </a:r>
                <a:r>
                  <a:rPr lang="en-US" sz="2400" b="1" dirty="0" smtClean="0"/>
                  <a:t> (mg/L as As)</a:t>
                </a:r>
                <a:endParaRPr lang="en-US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97696"/>
        <c:crosses val="autoZero"/>
        <c:crossBetween val="midCat"/>
        <c:majorUnit val="0.5"/>
      </c:valAx>
      <c:spPr>
        <a:solidFill>
          <a:schemeClr val="bg1"/>
        </a:solidFill>
        <a:ln w="2857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5540348142983536"/>
          <c:y val="0.35180181424690332"/>
          <c:w val="0.11502002850505823"/>
          <c:h val="0.28519514448425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Initial dosing:</a:t>
            </a:r>
            <a:r>
              <a:rPr lang="en-US" sz="2000" b="1" baseline="0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0.47 mg Ga/g NP</a:t>
            </a:r>
          </a:p>
        </c:rich>
      </c:tx>
      <c:layout>
        <c:manualLayout>
          <c:xMode val="edge"/>
          <c:yMode val="edge"/>
          <c:x val="0.2350415573053368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2-4120-9376-678251C992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2-4120-9376-678251C9926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A2-4120-9376-678251C9926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A2-4120-9376-678251C9926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A2-4120-9376-678251C9926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A2-4120-9376-678251C9926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A2-4120-9376-678251C9926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BA2-4120-9376-678251C9926D}"/>
              </c:ext>
            </c:extLst>
          </c:dPt>
          <c:errBars>
            <c:errBarType val="both"/>
            <c:errValType val="cust"/>
            <c:noEndCap val="0"/>
            <c:plus>
              <c:numRef>
                <c:f>(Sheet1!$I$13,Sheet1!$I$15,Sheet1!$I$17,Sheet1!$I$19,Sheet1!$I$21,Sheet1!$I$23,Sheet1!$I$25,Sheet1!$I$27)</c:f>
                <c:numCache>
                  <c:formatCode>General</c:formatCode>
                  <c:ptCount val="8"/>
                  <c:pt idx="1">
                    <c:v>2.291025971045135E-4</c:v>
                  </c:pt>
                  <c:pt idx="2">
                    <c:v>2.1170777028725208E-2</c:v>
                  </c:pt>
                  <c:pt idx="3">
                    <c:v>1.7875659428395743E-3</c:v>
                  </c:pt>
                  <c:pt idx="4">
                    <c:v>9.3903780541573214E-4</c:v>
                  </c:pt>
                  <c:pt idx="5">
                    <c:v>2.0675802281894524E-3</c:v>
                  </c:pt>
                  <c:pt idx="6">
                    <c:v>2.5455844122662664E-5</c:v>
                  </c:pt>
                  <c:pt idx="7">
                    <c:v>2.9415642097358396E-4</c:v>
                  </c:pt>
                </c:numCache>
              </c:numRef>
            </c:plus>
            <c:minus>
              <c:numRef>
                <c:f>(Sheet1!$I$14,Sheet1!$I$15,Sheet1!$I$17,Sheet1!$I$19,Sheet1!$I$21,Sheet1!$I$23,Sheet1!$I$25,Sheet1!$I$27)</c:f>
                <c:numCache>
                  <c:formatCode>General</c:formatCode>
                  <c:ptCount val="8"/>
                  <c:pt idx="1">
                    <c:v>2.291025971045135E-4</c:v>
                  </c:pt>
                  <c:pt idx="2">
                    <c:v>2.1170777028725208E-2</c:v>
                  </c:pt>
                  <c:pt idx="3">
                    <c:v>1.7875659428395743E-3</c:v>
                  </c:pt>
                  <c:pt idx="4">
                    <c:v>9.3903780541573214E-4</c:v>
                  </c:pt>
                  <c:pt idx="5">
                    <c:v>2.0675802281894524E-3</c:v>
                  </c:pt>
                  <c:pt idx="6">
                    <c:v>2.5455844122662664E-5</c:v>
                  </c:pt>
                  <c:pt idx="7">
                    <c:v>2.9415642097358396E-4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(Sheet1!$A$13,Sheet1!$A$15,Sheet1!$A$17,Sheet1!$A$19,Sheet1!$A$21,Sheet1!$A$23,Sheet1!$A$25,Sheet1!$A$27)</c:f>
              <c:strCache>
                <c:ptCount val="8"/>
                <c:pt idx="0">
                  <c:v>CeO2</c:v>
                </c:pt>
                <c:pt idx="1">
                  <c:v>Fe</c:v>
                </c:pt>
                <c:pt idx="2">
                  <c:v>Fe2O3</c:v>
                </c:pt>
                <c:pt idx="3">
                  <c:v>TiO2</c:v>
                </c:pt>
                <c:pt idx="4">
                  <c:v>Al2O3</c:v>
                </c:pt>
                <c:pt idx="5">
                  <c:v>HF-OX-O3</c:v>
                </c:pt>
                <c:pt idx="6">
                  <c:v>ZrO2</c:v>
                </c:pt>
                <c:pt idx="7">
                  <c:v>SiO2</c:v>
                </c:pt>
              </c:strCache>
            </c:strRef>
          </c:cat>
          <c:val>
            <c:numRef>
              <c:f>(Sheet1!$H$13,Sheet1!$H$15,Sheet1!$H$17,Sheet1!$H$19,Sheet1!$H$21,Sheet1!$H$23,Sheet1!$H$25,Sheet1!$H$27)</c:f>
              <c:numCache>
                <c:formatCode>General</c:formatCode>
                <c:ptCount val="8"/>
                <c:pt idx="0">
                  <c:v>0.47079199999999988</c:v>
                </c:pt>
                <c:pt idx="1">
                  <c:v>0.44398599999999994</c:v>
                </c:pt>
                <c:pt idx="2">
                  <c:v>0.43528199999999989</c:v>
                </c:pt>
                <c:pt idx="3">
                  <c:v>0.47005999999999992</c:v>
                </c:pt>
                <c:pt idx="4">
                  <c:v>0.43802799999999992</c:v>
                </c:pt>
                <c:pt idx="5">
                  <c:v>0.46790199999999993</c:v>
                </c:pt>
                <c:pt idx="6">
                  <c:v>0.45931399999999994</c:v>
                </c:pt>
                <c:pt idx="7">
                  <c:v>0.47694799999999993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BA2-4120-9376-678251C99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0026240"/>
        <c:axId val="8003212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(Sheet1!$G$10,Sheet1!$G$10,Sheet1!$G$10,Sheet1!$G$10,Sheet1!$G$10,Sheet1!$G$10,Sheet1!$G$10,Sheet1!$G$10)</c:f>
              <c:numCache>
                <c:formatCode>General</c:formatCode>
                <c:ptCount val="8"/>
                <c:pt idx="0">
                  <c:v>0.47482799999999992</c:v>
                </c:pt>
                <c:pt idx="1">
                  <c:v>0.47482799999999992</c:v>
                </c:pt>
                <c:pt idx="2">
                  <c:v>0.47482799999999992</c:v>
                </c:pt>
                <c:pt idx="3">
                  <c:v>0.47482799999999992</c:v>
                </c:pt>
                <c:pt idx="4">
                  <c:v>0.47482799999999992</c:v>
                </c:pt>
                <c:pt idx="5">
                  <c:v>0.47482799999999992</c:v>
                </c:pt>
                <c:pt idx="6">
                  <c:v>0.47482799999999992</c:v>
                </c:pt>
                <c:pt idx="7">
                  <c:v>0.47482799999999992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1BA2-4120-9376-678251C99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26240"/>
        <c:axId val="80032128"/>
      </c:lineChart>
      <c:catAx>
        <c:axId val="800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2128"/>
        <c:crosses val="autoZero"/>
        <c:auto val="1"/>
        <c:lblAlgn val="ctr"/>
        <c:lblOffset val="100"/>
        <c:noMultiLvlLbl val="0"/>
      </c:catAx>
      <c:valAx>
        <c:axId val="80032128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Cs</a:t>
                </a:r>
                <a:r>
                  <a:rPr lang="en-US" sz="2000" b="1" baseline="0"/>
                  <a:t> (mg NP/g Ga)</a:t>
                </a:r>
                <a:endParaRPr lang="en-US" sz="20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26240"/>
        <c:crosses val="autoZero"/>
        <c:crossBetween val="between"/>
        <c:majorUnit val="0.1"/>
      </c:valAx>
      <c:spPr>
        <a:noFill/>
        <a:ln w="254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2000" b="1" i="0" baseline="0" dirty="0" smtClean="0">
                <a:solidFill>
                  <a:schemeClr val="tx1"/>
                </a:solidFill>
                <a:effectLst/>
              </a:rPr>
              <a:t>Initial dosing: </a:t>
            </a:r>
            <a:r>
              <a:rPr lang="en-US" sz="2000" b="1" i="0" baseline="0" dirty="0">
                <a:solidFill>
                  <a:schemeClr val="tx1"/>
                </a:solidFill>
                <a:effectLst/>
              </a:rPr>
              <a:t>4.7 mg Ga/g NP</a:t>
            </a:r>
            <a:endParaRPr lang="en-US" sz="20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018956692913386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85-4AF4-A992-892E2E746B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85-4AF4-A992-892E2E746B1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85-4AF4-A992-892E2E746B1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85-4AF4-A992-892E2E746B1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85-4AF4-A992-892E2E746B1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285-4AF4-A992-892E2E746B1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285-4AF4-A992-892E2E746B1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285-4AF4-A992-892E2E746B12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285-4AF4-A992-892E2E746B12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Sheet1!$K$21:$K$28</c:f>
                <c:numCache>
                  <c:formatCode>General</c:formatCode>
                  <c:ptCount val="8"/>
                  <c:pt idx="0">
                    <c:v>1.7253405460951745E-2</c:v>
                  </c:pt>
                  <c:pt idx="1">
                    <c:v>0.36896831842313865</c:v>
                  </c:pt>
                  <c:pt idx="2">
                    <c:v>1.1596551211456845E-3</c:v>
                  </c:pt>
                  <c:pt idx="3">
                    <c:v>1.8695903294572016E-2</c:v>
                  </c:pt>
                  <c:pt idx="4">
                    <c:v>1.7451395359684017E-2</c:v>
                  </c:pt>
                  <c:pt idx="6">
                    <c:v>5.7699913344823458E-3</c:v>
                  </c:pt>
                </c:numCache>
              </c:numRef>
            </c:plus>
            <c:minus>
              <c:numRef>
                <c:f>Sheet1!$K$21:$K$28</c:f>
                <c:numCache>
                  <c:formatCode>General</c:formatCode>
                  <c:ptCount val="8"/>
                  <c:pt idx="0">
                    <c:v>1.7253405460951745E-2</c:v>
                  </c:pt>
                  <c:pt idx="1">
                    <c:v>0.36896831842313865</c:v>
                  </c:pt>
                  <c:pt idx="2">
                    <c:v>1.1596551211456845E-3</c:v>
                  </c:pt>
                  <c:pt idx="3">
                    <c:v>1.8695903294572016E-2</c:v>
                  </c:pt>
                  <c:pt idx="4">
                    <c:v>1.7451395359684017E-2</c:v>
                  </c:pt>
                  <c:pt idx="6">
                    <c:v>5.7699913344823458E-3</c:v>
                  </c:pt>
                </c:numCache>
              </c:numRef>
            </c:minus>
            <c:spPr>
              <a:ln w="28575"/>
            </c:spPr>
          </c:errBars>
          <c:cat>
            <c:strRef>
              <c:f>Sheet1!$F$21:$F$28</c:f>
              <c:strCache>
                <c:ptCount val="8"/>
                <c:pt idx="0">
                  <c:v>CeO2</c:v>
                </c:pt>
                <c:pt idx="1">
                  <c:v>Fe</c:v>
                </c:pt>
                <c:pt idx="2">
                  <c:v>Fe2O3</c:v>
                </c:pt>
                <c:pt idx="3">
                  <c:v>TiO2</c:v>
                </c:pt>
                <c:pt idx="4">
                  <c:v>Al2O3</c:v>
                </c:pt>
                <c:pt idx="5">
                  <c:v>HF-OX-O3</c:v>
                </c:pt>
                <c:pt idx="6">
                  <c:v>ZrO2</c:v>
                </c:pt>
                <c:pt idx="7">
                  <c:v>SiO2</c:v>
                </c:pt>
              </c:strCache>
            </c:strRef>
          </c:cat>
          <c:val>
            <c:numRef>
              <c:f>Sheet1!$J$21:$J$28</c:f>
              <c:numCache>
                <c:formatCode>General</c:formatCode>
                <c:ptCount val="8"/>
                <c:pt idx="0">
                  <c:v>4.3788999999999998</c:v>
                </c:pt>
                <c:pt idx="1">
                  <c:v>1.6716799999999994</c:v>
                </c:pt>
                <c:pt idx="2">
                  <c:v>3.3089199999999996</c:v>
                </c:pt>
                <c:pt idx="3">
                  <c:v>3.5575599999999996</c:v>
                </c:pt>
                <c:pt idx="4">
                  <c:v>3.0965999999999996</c:v>
                </c:pt>
                <c:pt idx="5">
                  <c:v>2.6984999999999992</c:v>
                </c:pt>
                <c:pt idx="6">
                  <c:v>2.7186599999999994</c:v>
                </c:pt>
                <c:pt idx="7">
                  <c:v>4.6349399999999994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285-4AF4-A992-892E2E746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27"/>
        <c:axId val="80058624"/>
        <c:axId val="80072704"/>
      </c:barChart>
      <c:lineChart>
        <c:grouping val="standard"/>
        <c:varyColors val="0"/>
        <c:ser>
          <c:idx val="1"/>
          <c:order val="1"/>
          <c:tx>
            <c:strRef>
              <c:f>Sheet1!$F$20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(Sheet1!$J$20,Sheet1!$J$20,Sheet1!$J$20,Sheet1!$J$20,Sheet1!$J$20,Sheet1!$J$20,Sheet1!$J$20,Sheet1!$J$20)</c:f>
              <c:numCache>
                <c:formatCode>General</c:formatCode>
                <c:ptCount val="8"/>
                <c:pt idx="0">
                  <c:v>4.7119799999999996</c:v>
                </c:pt>
                <c:pt idx="1">
                  <c:v>4.7119799999999996</c:v>
                </c:pt>
                <c:pt idx="2">
                  <c:v>4.7119799999999996</c:v>
                </c:pt>
                <c:pt idx="3">
                  <c:v>4.7119799999999996</c:v>
                </c:pt>
                <c:pt idx="4">
                  <c:v>4.7119799999999996</c:v>
                </c:pt>
                <c:pt idx="5">
                  <c:v>4.7119799999999996</c:v>
                </c:pt>
                <c:pt idx="6">
                  <c:v>4.7119799999999996</c:v>
                </c:pt>
                <c:pt idx="7">
                  <c:v>4.7119799999999996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285-4AF4-A992-892E2E746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58624"/>
        <c:axId val="80072704"/>
      </c:lineChart>
      <c:catAx>
        <c:axId val="8005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80072704"/>
        <c:crosses val="autoZero"/>
        <c:auto val="1"/>
        <c:lblAlgn val="ctr"/>
        <c:lblOffset val="100"/>
        <c:noMultiLvlLbl val="0"/>
      </c:catAx>
      <c:valAx>
        <c:axId val="80072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Cs</a:t>
                </a:r>
                <a:r>
                  <a:rPr lang="en-US" sz="20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(mg </a:t>
                </a:r>
                <a:r>
                  <a:rPr lang="en-US" sz="2000" baseline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</a:t>
                </a:r>
                <a:r>
                  <a:rPr lang="en-US" sz="20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/g NP)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80058624"/>
        <c:crosses val="autoZero"/>
        <c:crossBetween val="between"/>
        <c:majorUnit val="1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0.83333</cdr:x>
      <cdr:y>0.12258</cdr:y>
    </cdr:from>
    <cdr:to>
      <cdr:x>0.96667</cdr:x>
      <cdr:y>0.21014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5334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50000"/>
            </a:lnSpc>
          </a:pPr>
          <a:r>
            <a:rPr lang="en-US" sz="1000" b="1" dirty="0" smtClean="0">
              <a:solidFill>
                <a:srgbClr val="7030A0"/>
              </a:solidFill>
            </a:rPr>
            <a:t>     MAX</a:t>
          </a:r>
          <a:endParaRPr lang="en-US" sz="1100" b="1" dirty="0">
            <a:solidFill>
              <a:srgbClr val="7030A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0.86171</cdr:x>
      <cdr:y>0.13438</cdr:y>
    </cdr:from>
    <cdr:to>
      <cdr:x>0.99181</cdr:x>
      <cdr:y>0.20818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5059" y="584727"/>
          <a:ext cx="674126" cy="321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7030A0"/>
              </a:solidFill>
            </a:rPr>
            <a:t>MAX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4EBB-0B44-4F0A-9695-000ABDD3444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9C3E-41AC-41B0-B707-2B58B6DC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3CA3-29A7-4C48-95BB-2266EEECBB4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80CE-B464-4559-A8B7-62D98CD75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-what</a:t>
            </a:r>
            <a:r>
              <a:rPr lang="en-US" baseline="0" dirty="0" smtClean="0"/>
              <a:t> are nanoparticles?</a:t>
            </a:r>
          </a:p>
          <a:p>
            <a:r>
              <a:rPr lang="en-US" baseline="0" dirty="0" smtClean="0"/>
              <a:t>-size</a:t>
            </a:r>
          </a:p>
          <a:p>
            <a:r>
              <a:rPr lang="en-US" baseline="0" dirty="0" smtClean="0"/>
              <a:t>-perspective: </a:t>
            </a:r>
            <a:r>
              <a:rPr lang="en-US" baseline="0" dirty="0" err="1" smtClean="0"/>
              <a:t>bic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cristal</a:t>
            </a:r>
            <a:r>
              <a:rPr lang="en-US" baseline="0" dirty="0" smtClean="0"/>
              <a:t> pen, most popular pen, point on pen is 1 mm, comparing average NP of 20 nm to pen tip = length of pen to height of </a:t>
            </a:r>
            <a:r>
              <a:rPr lang="en-US" baseline="0" dirty="0" err="1" smtClean="0"/>
              <a:t>mt.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everest</a:t>
            </a:r>
            <a:endParaRPr lang="en-US" baseline="0" dirty="0" smtClean="0"/>
          </a:p>
          <a:p>
            <a:r>
              <a:rPr lang="en-US" baseline="0" dirty="0" smtClean="0"/>
              <a:t>-not everything exists in nature at these sizes</a:t>
            </a:r>
          </a:p>
          <a:p>
            <a:r>
              <a:rPr lang="en-US" baseline="0" dirty="0" smtClean="0"/>
              <a:t>-ENPs are artificially created to be within these sizes, fulfill other criteria desired by the industry</a:t>
            </a:r>
          </a:p>
          <a:p>
            <a:r>
              <a:rPr lang="en-US" baseline="0" dirty="0" smtClean="0"/>
              <a:t>-why are NPs desirable? Size affects function, reactivity, </a:t>
            </a:r>
            <a:r>
              <a:rPr lang="en-US" baseline="0" dirty="0" smtClean="0">
                <a:sym typeface="Wingdings" pitchFamily="2" charset="2"/>
              </a:rPr>
              <a:t> lead to next slide, where they’re used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Toxic risks of heavy metals</a:t>
            </a:r>
          </a:p>
          <a:p>
            <a:r>
              <a:rPr lang="en-US" sz="2400" dirty="0" smtClean="0"/>
              <a:t>-Arsenic is one of the most highly toxic water pollutants</a:t>
            </a:r>
          </a:p>
          <a:p>
            <a:r>
              <a:rPr lang="en-US" sz="2400" dirty="0" smtClean="0"/>
              <a:t>-Few studies exist on the toxicity of gallium and indium</a:t>
            </a:r>
          </a:p>
          <a:p>
            <a:endParaRPr lang="en-US" dirty="0" smtClean="0"/>
          </a:p>
          <a:p>
            <a:r>
              <a:rPr lang="en-US" dirty="0" smtClean="0"/>
              <a:t>Picture</a:t>
            </a:r>
          </a:p>
          <a:p>
            <a:r>
              <a:rPr lang="en-US" dirty="0" smtClean="0"/>
              <a:t>-CeO2 in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0CE-B464-4559-A8B7-62D98CD75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B8B1-2387-40F0-BEA6-3E32F6D4764D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AZSGC_sunse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13779" y="5946778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ua_logo_l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6777"/>
            <a:ext cx="107028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asa-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22" y="5981067"/>
            <a:ext cx="102456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3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1E1-2420-434F-B717-F2B4FD6A58AE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DB11-485B-464A-B0A6-F588EDE61B35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5C-BB76-43ED-9335-55901FC89D5F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AZSGC_sunse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13779" y="5946778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8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E00A-0137-401A-8B98-5F76F91E028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1C4F-D575-4E38-A256-31684FCAA74E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 descr="AZSGC_sunse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13779" y="5946778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3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29D3-0298-4288-95B8-C5AE83168EA3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915A-3921-4ED8-90D3-5E09D83C69D0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93B8-7BE8-42A1-AE0A-2AA0709C4768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DBD9-010A-4543-AD1C-880F476DC52B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BCA8-69B3-47CA-BD9E-33A334AC3163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57E2-DF36-4B01-8F2F-7AC08958F4CB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8DC9-A1FA-46BA-8860-995CEE24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08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  <a:latin typeface="+mn-lt"/>
              </a:rPr>
              <a:t>Adsorption of Toxic Metals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and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Metalloids onto Engineered Nanomaterials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478088"/>
          </a:xfrm>
        </p:spPr>
        <p:txBody>
          <a:bodyPr>
            <a:noAutofit/>
          </a:bodyPr>
          <a:lstStyle/>
          <a:p>
            <a:r>
              <a:rPr lang="en-US" sz="2400" dirty="0" smtClean="0"/>
              <a:t>John Lee</a:t>
            </a:r>
          </a:p>
          <a:p>
            <a:r>
              <a:rPr lang="en-US" sz="2400" dirty="0" smtClean="0"/>
              <a:t>Dr. Reyes Sierra</a:t>
            </a:r>
          </a:p>
          <a:p>
            <a:r>
              <a:rPr lang="en-US" sz="2400" dirty="0" smtClean="0"/>
              <a:t>The University of Arizona</a:t>
            </a:r>
          </a:p>
          <a:p>
            <a:endParaRPr lang="en-US" sz="600" dirty="0"/>
          </a:p>
          <a:p>
            <a:r>
              <a:rPr lang="en-US" sz="2400" dirty="0" smtClean="0"/>
              <a:t>Arizona State University Symposium</a:t>
            </a:r>
          </a:p>
          <a:p>
            <a:r>
              <a:rPr lang="en-US" sz="2400" dirty="0" smtClean="0"/>
              <a:t>Tempe, Arizona</a:t>
            </a:r>
          </a:p>
          <a:p>
            <a:r>
              <a:rPr lang="en-US" sz="2400" dirty="0" smtClean="0"/>
              <a:t>April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2017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Acknowledgements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Dr. Reyes Sierra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Dr. Chao Zeng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Arizona/NASA Space Grant Consortium through NASA traineeship </a:t>
            </a:r>
            <a:r>
              <a:rPr lang="en-US" dirty="0" smtClean="0"/>
              <a:t>grant NNX10AI41H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Thank you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1/03-BICcristal2008-03-26.jpg/1200px-03-BICcristal2008-03-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2162912"/>
            <a:ext cx="6477000" cy="43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What Are Engineered Nanoparticles (ENPs)?</a:t>
            </a:r>
            <a:endParaRPr lang="en-US" sz="3600" b="1" dirty="0">
              <a:solidFill>
                <a:srgbClr val="0033CC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43600" y="3866947"/>
            <a:ext cx="1295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81850" y="3446478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 mm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Image result for bic cristal p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2" t="39479" r="1743" b="41989"/>
          <a:stretch/>
        </p:blipFill>
        <p:spPr bwMode="auto">
          <a:xfrm rot="16200000">
            <a:off x="854403" y="4043732"/>
            <a:ext cx="4680383" cy="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7268" y1="66246" x2="57268" y2="66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62295"/>
            <a:ext cx="8458200" cy="469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3895" y="3185613"/>
            <a:ext cx="205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Mount Everest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74051" y="2031790"/>
            <a:ext cx="8169949" cy="382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293"/>
            <a:ext cx="8229600" cy="14243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NPs are particles between 1 and 100 nanometers in size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ENPs are intentionally manufactured to fulfill this size and other technical criteria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4"/>
          <a:stretch/>
        </p:blipFill>
        <p:spPr bwMode="auto">
          <a:xfrm>
            <a:off x="5953581" y="3120628"/>
            <a:ext cx="2771320" cy="27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0"/>
          <a:stretch/>
        </p:blipFill>
        <p:spPr bwMode="auto">
          <a:xfrm>
            <a:off x="3194599" y="3120629"/>
            <a:ext cx="2758982" cy="27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378459" y="5600892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910" y="5600892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166 nm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21149" y="5608828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5608828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125 nm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6146" y="3120628"/>
            <a:ext cx="594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</a:t>
            </a:r>
            <a:r>
              <a:rPr lang="en-US" sz="1400" b="1" baseline="-25000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O</a:t>
            </a:r>
            <a:r>
              <a:rPr lang="en-US" sz="1400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3581" y="3122231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SiO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2</a:t>
            </a:r>
            <a:endParaRPr lang="en-US" sz="14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48571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wikipedia.org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6581001"/>
            <a:ext cx="1468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TheOutline.com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0"/>
          <a:stretch/>
        </p:blipFill>
        <p:spPr bwMode="auto">
          <a:xfrm>
            <a:off x="415503" y="3120630"/>
            <a:ext cx="2779091" cy="278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93052" y="5594026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5503" y="5594026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 nm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502" y="312062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Al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O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3</a:t>
            </a:r>
            <a:endParaRPr lang="en-US" sz="1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3000" y="3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8264 0.3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168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26" grpId="0" animBg="1"/>
      <p:bldP spid="22" grpId="0"/>
      <p:bldP spid="24" grpId="0"/>
      <p:bldP spid="20" grpId="0"/>
      <p:bldP spid="25" grpId="0"/>
      <p:bldP spid="10" grpId="0"/>
      <p:bldP spid="10" grpId="1"/>
      <p:bldP spid="11" grpId="0"/>
      <p:bldP spid="11" grpId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7171" y="5920802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Photos-Public-Domain.com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1905" y="5674580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forbes.com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669" y="6043912"/>
            <a:ext cx="1436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Telegraph.co.uk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199" y="6128081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samsung.com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135" y="6611779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ias.org.in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Where Are ENPs Found?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028" name="Picture 4" descr="Image result for 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429363"/>
            <a:ext cx="3810000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unscreen 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696063"/>
            <a:ext cx="3834267" cy="20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Catalysts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Sunscreen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OLED and quantum dot displays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Nanomedicine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99" y="3270644"/>
            <a:ext cx="5078280" cy="2857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r="19137"/>
          <a:stretch/>
        </p:blipFill>
        <p:spPr>
          <a:xfrm>
            <a:off x="990601" y="3843638"/>
            <a:ext cx="2209801" cy="2200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35" y="3398162"/>
            <a:ext cx="4343399" cy="3257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What’s The Issue?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1250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00650" y="358306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48250" y="437566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34050" y="474917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56250" y="536626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67450" y="358306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2650" y="422326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29450" y="407086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29450" y="4901571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43175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95575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33650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95575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47975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86050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47975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00375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3845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0037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5277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9085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277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0517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4325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0517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5757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9565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5757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0997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4805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0997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237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0045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6237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6237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47975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09900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62300" y="3613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0375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62300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14700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52775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14700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67100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30517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6710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1950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5757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1950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7190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0997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7190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228850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381250" y="3766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219325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381250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533650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37172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53365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68605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2412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68605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83845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67652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83845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99085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82892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9085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14325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8132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14325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9565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13372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29565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44805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066925" y="3918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905000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06692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219325" y="40708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05740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21932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371725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20980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37172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52412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36220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52412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67652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51460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67652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82892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66700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82892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98132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81940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98132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13372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97180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13372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28612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124200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286125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438525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276600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29565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4575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6099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44805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60997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7623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75260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05000" y="4223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743075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90500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2057400" y="43756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95475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05740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220980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047875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20980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20027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36220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51460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3526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51460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66700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250507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266700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281940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657475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2819400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971800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809875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2971800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3124200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962275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3124200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752600" y="4528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75260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905000" y="4680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743075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90500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057400" y="4832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8954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05740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209800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04787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20980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362200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200275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362200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14600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352675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514600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2667000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505075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667000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819400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743075" y="49852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895475" y="5137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2047875" y="52900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2200275" y="54424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352675" y="559486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2066925" y="5792352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Nanoparticle</a:t>
            </a:r>
            <a:endParaRPr lang="en-US" sz="20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4877282" y="5551899"/>
            <a:ext cx="232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Metal</a:t>
            </a:r>
            <a:r>
              <a:rPr lang="en-US" sz="2000" dirty="0" smtClean="0"/>
              <a:t> </a:t>
            </a:r>
            <a:r>
              <a:rPr lang="en-US" sz="2000" b="1" dirty="0" smtClean="0"/>
              <a:t>contaminants</a:t>
            </a:r>
            <a:endParaRPr lang="en-US" sz="2000" b="1" dirty="0"/>
          </a:p>
        </p:txBody>
      </p:sp>
      <p:cxnSp>
        <p:nvCxnSpPr>
          <p:cNvPr id="232" name="Straight Arrow Connector 231"/>
          <p:cNvCxnSpPr>
            <a:endCxn id="62" idx="6"/>
          </p:cNvCxnSpPr>
          <p:nvPr/>
        </p:nvCxnSpPr>
        <p:spPr>
          <a:xfrm flipH="1">
            <a:off x="3771900" y="3674566"/>
            <a:ext cx="1479550" cy="4725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endCxn id="44" idx="6"/>
          </p:cNvCxnSpPr>
          <p:nvPr/>
        </p:nvCxnSpPr>
        <p:spPr>
          <a:xfrm flipH="1">
            <a:off x="3914779" y="4451867"/>
            <a:ext cx="1201737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65" idx="6"/>
          </p:cNvCxnSpPr>
          <p:nvPr/>
        </p:nvCxnSpPr>
        <p:spPr>
          <a:xfrm flipH="1">
            <a:off x="3924300" y="4284166"/>
            <a:ext cx="2038350" cy="153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137" idx="6"/>
          </p:cNvCxnSpPr>
          <p:nvPr/>
        </p:nvCxnSpPr>
        <p:spPr>
          <a:xfrm flipH="1">
            <a:off x="3914775" y="4817566"/>
            <a:ext cx="1831974" cy="2439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endCxn id="136" idx="5"/>
          </p:cNvCxnSpPr>
          <p:nvPr/>
        </p:nvCxnSpPr>
        <p:spPr>
          <a:xfrm flipH="1" flipV="1">
            <a:off x="3740058" y="5267750"/>
            <a:ext cx="1816193" cy="1441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>
            <a:off x="1600201" y="3534539"/>
            <a:ext cx="4682670" cy="309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6992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Potential for metals to adsorb onto ENPs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Adsorption will change </a:t>
            </a:r>
            <a:r>
              <a:rPr lang="en-US" dirty="0" smtClean="0"/>
              <a:t>where metal contaminants end up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In your body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9"/>
          <a:stretch/>
        </p:blipFill>
        <p:spPr bwMode="auto">
          <a:xfrm>
            <a:off x="3600450" y="3260385"/>
            <a:ext cx="4733925" cy="34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" name="TextBox 197"/>
          <p:cNvSpPr txBox="1"/>
          <p:nvPr/>
        </p:nvSpPr>
        <p:spPr>
          <a:xfrm>
            <a:off x="2397870" y="4297365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CeO</a:t>
            </a:r>
            <a:r>
              <a:rPr lang="en-US" sz="2000" b="1" baseline="-25000" dirty="0"/>
              <a:t>2 </a:t>
            </a:r>
            <a:r>
              <a:rPr lang="en-US" sz="2000" b="1" dirty="0" smtClean="0"/>
              <a:t>Nanoparticles</a:t>
            </a:r>
            <a:endParaRPr lang="en-US" sz="2000" b="1" dirty="0"/>
          </a:p>
        </p:txBody>
      </p:sp>
      <p:cxnSp>
        <p:nvCxnSpPr>
          <p:cNvPr id="199" name="Straight Arrow Connector 198"/>
          <p:cNvCxnSpPr/>
          <p:nvPr/>
        </p:nvCxnSpPr>
        <p:spPr>
          <a:xfrm>
            <a:off x="4556128" y="4697475"/>
            <a:ext cx="1120775" cy="821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4556128" y="3910817"/>
            <a:ext cx="2117725" cy="464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220360" y="5862690"/>
            <a:ext cx="122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Lysosome</a:t>
            </a:r>
            <a:endParaRPr lang="en-US" sz="2000" b="1" dirty="0"/>
          </a:p>
        </p:txBody>
      </p:sp>
      <p:cxnSp>
        <p:nvCxnSpPr>
          <p:cNvPr id="205" name="Straight Arrow Connector 204"/>
          <p:cNvCxnSpPr/>
          <p:nvPr/>
        </p:nvCxnSpPr>
        <p:spPr>
          <a:xfrm flipV="1">
            <a:off x="4361347" y="5671067"/>
            <a:ext cx="959956" cy="3329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7009244" y="6262800"/>
            <a:ext cx="1219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4</a:t>
            </a:fld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7051225" y="624616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500 nm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20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5834 0.07106 " pathEditMode="relative" rAng="0" ptsTypes="AA">
                                      <p:cBhvr>
                                        <p:cTn id="5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3542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225 3.33333E-6 " pathEditMode="relative" rAng="0" ptsTypes="AA">
                                      <p:cBhvr>
                                        <p:cTn id="5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25 0.04444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222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 0.03449 " pathEditMode="relative" rAng="0" ptsTypes="AA">
                                      <p:cBhvr>
                                        <p:cTn id="5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713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19723 -0.03333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6" grpId="0" animBg="1"/>
      <p:bldP spid="176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209" grpId="0" animBg="1"/>
      <p:bldP spid="209" grpId="1" animBg="1"/>
      <p:bldP spid="212" grpId="0" animBg="1"/>
      <p:bldP spid="212" grpId="1" animBg="1"/>
      <p:bldP spid="215" grpId="0" animBg="1"/>
      <p:bldP spid="215" grpId="1" animBg="1"/>
      <p:bldP spid="218" grpId="0" animBg="1"/>
      <p:bldP spid="218" grpId="1" animBg="1"/>
      <p:bldP spid="221" grpId="0" animBg="1"/>
      <p:bldP spid="221" grpId="1" animBg="1"/>
      <p:bldP spid="229" grpId="0"/>
      <p:bldP spid="229" grpId="1"/>
      <p:bldP spid="230" grpId="0"/>
      <p:bldP spid="230" grpId="1"/>
      <p:bldP spid="201" grpId="0" animBg="1"/>
      <p:bldP spid="198" grpId="0"/>
      <p:bldP spid="204" grpId="0"/>
      <p:bldP spid="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83780" y="5800060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JQ Soft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Objective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098"/>
            <a:ext cx="8229600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Determine ENP affinity for: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arsenic(III), gallium(III), and indium(III)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800600" cy="25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2"/>
            <a:ext cx="34385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-3505200" y="990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2590801"/>
            <a:ext cx="4800600" cy="320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83" y="2693306"/>
            <a:ext cx="4064930" cy="3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3780" y="6457517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JQ Soft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L -0.22083 0.05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7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Methods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Kinetics</a:t>
            </a:r>
          </a:p>
          <a:p>
            <a:pPr lvl="1"/>
            <a:r>
              <a:rPr lang="en-US" dirty="0" smtClean="0"/>
              <a:t>Samples were taken over intervals of time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ENP Screening</a:t>
            </a:r>
          </a:p>
          <a:p>
            <a:pPr lvl="1"/>
            <a:r>
              <a:rPr lang="en-US" dirty="0" smtClean="0"/>
              <a:t>Performed with all ENPs</a:t>
            </a:r>
          </a:p>
          <a:p>
            <a:pPr lvl="1"/>
            <a:r>
              <a:rPr lang="en-US" dirty="0" smtClean="0"/>
              <a:t>Two initial concentrations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Adsorption Isotherms</a:t>
            </a:r>
          </a:p>
          <a:p>
            <a:pPr lvl="1"/>
            <a:r>
              <a:rPr lang="en-US" dirty="0" smtClean="0"/>
              <a:t>Measuring a single ENP with one contaminant</a:t>
            </a:r>
          </a:p>
          <a:p>
            <a:pPr lvl="1"/>
            <a:r>
              <a:rPr lang="en-US" dirty="0" smtClean="0"/>
              <a:t>Many initial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245824"/>
            <a:ext cx="81534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ohnlee\AppData\Local\Temp\IMAG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6" y="1865171"/>
            <a:ext cx="5125083" cy="38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0" y="1865171"/>
            <a:ext cx="2628917" cy="3817188"/>
          </a:xfrm>
          <a:prstGeom prst="rect">
            <a:avLst/>
          </a:prstGeom>
        </p:spPr>
      </p:pic>
      <p:sp>
        <p:nvSpPr>
          <p:cNvPr id="38" name="36 CuadroTexto"/>
          <p:cNvSpPr txBox="1">
            <a:spLocks noChangeArrowheads="1"/>
          </p:cNvSpPr>
          <p:nvPr/>
        </p:nvSpPr>
        <p:spPr bwMode="auto">
          <a:xfrm>
            <a:off x="7038545" y="4645372"/>
            <a:ext cx="140555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pitchFamily="34" charset="0"/>
              </a:rPr>
              <a:t>ENPs</a:t>
            </a:r>
            <a:endParaRPr lang="en-US" b="1" dirty="0" smtClean="0">
              <a:latin typeface="Calibri" pitchFamily="34" charset="0"/>
            </a:endParaRPr>
          </a:p>
          <a:p>
            <a:pPr eaLnBrk="1" hangingPunct="1"/>
            <a:r>
              <a:rPr lang="en-US" sz="1600" b="1" i="1" dirty="0" smtClean="0">
                <a:latin typeface="Calibri" pitchFamily="34" charset="0"/>
              </a:rPr>
              <a:t>varying </a:t>
            </a:r>
            <a:r>
              <a:rPr lang="en-US" sz="1600" b="1" i="1" dirty="0" smtClean="0">
                <a:latin typeface="Calibri" pitchFamily="34" charset="0"/>
              </a:rPr>
              <a:t>mass</a:t>
            </a:r>
            <a:endParaRPr lang="es-MX" sz="1600" b="1" i="1" dirty="0">
              <a:latin typeface="Calibri" pitchFamily="34" charset="0"/>
            </a:endParaRPr>
          </a:p>
        </p:txBody>
      </p:sp>
      <p:sp>
        <p:nvSpPr>
          <p:cNvPr id="39" name="39 CuadroTexto"/>
          <p:cNvSpPr txBox="1">
            <a:spLocks noChangeArrowheads="1"/>
          </p:cNvSpPr>
          <p:nvPr/>
        </p:nvSpPr>
        <p:spPr bwMode="auto">
          <a:xfrm>
            <a:off x="7194287" y="2999181"/>
            <a:ext cx="13401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 i="1" dirty="0" smtClean="0">
                <a:latin typeface="Calibri" pitchFamily="34" charset="0"/>
              </a:rPr>
              <a:t>NaHCO</a:t>
            </a:r>
            <a:r>
              <a:rPr lang="es-MX" b="1" i="1" baseline="-25000" dirty="0" smtClean="0">
                <a:latin typeface="Calibri" pitchFamily="34" charset="0"/>
              </a:rPr>
              <a:t>3</a:t>
            </a:r>
            <a:endParaRPr lang="es-MX" b="1" i="1" dirty="0" smtClean="0">
              <a:latin typeface="Calibri" pitchFamily="34" charset="0"/>
            </a:endParaRPr>
          </a:p>
          <a:p>
            <a:pPr eaLnBrk="1" hangingPunct="1"/>
            <a:r>
              <a:rPr lang="es-MX" sz="1600" b="1" i="1" dirty="0" smtClean="0">
                <a:latin typeface="Calibri" pitchFamily="34" charset="0"/>
              </a:rPr>
              <a:t>10 </a:t>
            </a:r>
            <a:r>
              <a:rPr lang="es-MX" sz="1600" b="1" i="1" dirty="0" err="1">
                <a:latin typeface="Calibri" pitchFamily="34" charset="0"/>
              </a:rPr>
              <a:t>mM</a:t>
            </a:r>
            <a:r>
              <a:rPr lang="es-MX" sz="1600" b="1" i="1" dirty="0">
                <a:latin typeface="Calibri" pitchFamily="34" charset="0"/>
              </a:rPr>
              <a:t>, 8 pH</a:t>
            </a:r>
          </a:p>
        </p:txBody>
      </p:sp>
      <p:sp>
        <p:nvSpPr>
          <p:cNvPr id="40" name="37 CuadroTexto"/>
          <p:cNvSpPr txBox="1">
            <a:spLocks noChangeArrowheads="1"/>
          </p:cNvSpPr>
          <p:nvPr/>
        </p:nvSpPr>
        <p:spPr bwMode="auto">
          <a:xfrm>
            <a:off x="7168399" y="2362818"/>
            <a:ext cx="139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 dirty="0">
                <a:latin typeface="Calibri" pitchFamily="34" charset="0"/>
              </a:rPr>
              <a:t>Ambient</a:t>
            </a:r>
            <a:r>
              <a:rPr lang="es-MX" b="1" i="1" dirty="0">
                <a:latin typeface="Calibri" pitchFamily="34" charset="0"/>
              </a:rPr>
              <a:t> Air</a:t>
            </a:r>
            <a:endParaRPr lang="es-MX" b="1" i="1" baseline="-25000" dirty="0">
              <a:latin typeface="Calibri" pitchFamily="34" charset="0"/>
            </a:endParaRPr>
          </a:p>
        </p:txBody>
      </p:sp>
      <p:cxnSp>
        <p:nvCxnSpPr>
          <p:cNvPr id="41" name="41 Conector recto de flecha"/>
          <p:cNvCxnSpPr/>
          <p:nvPr/>
        </p:nvCxnSpPr>
        <p:spPr bwMode="auto">
          <a:xfrm flipH="1">
            <a:off x="6448823" y="3346183"/>
            <a:ext cx="713977" cy="2685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3 Conector recto de flecha"/>
          <p:cNvCxnSpPr/>
          <p:nvPr/>
        </p:nvCxnSpPr>
        <p:spPr bwMode="auto">
          <a:xfrm flipH="1" flipV="1">
            <a:off x="6448824" y="4877098"/>
            <a:ext cx="524078" cy="76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3 Conector recto de flecha"/>
          <p:cNvCxnSpPr/>
          <p:nvPr/>
        </p:nvCxnSpPr>
        <p:spPr bwMode="auto">
          <a:xfrm flipH="1">
            <a:off x="6430340" y="2732706"/>
            <a:ext cx="732460" cy="478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87471" y="5486458"/>
            <a:ext cx="333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Incubation (shaken, 150 rpm, </a:t>
            </a:r>
            <a:r>
              <a:rPr lang="en-US" sz="1600" b="1" dirty="0" smtClean="0">
                <a:solidFill>
                  <a:srgbClr val="C00000"/>
                </a:solidFill>
              </a:rPr>
              <a:t>23.3°C)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46" name="41 Conector recto de flecha"/>
          <p:cNvCxnSpPr>
            <a:stCxn id="49" idx="1"/>
          </p:cNvCxnSpPr>
          <p:nvPr/>
        </p:nvCxnSpPr>
        <p:spPr bwMode="auto">
          <a:xfrm flipH="1">
            <a:off x="6448823" y="4054918"/>
            <a:ext cx="524079" cy="212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37 CuadroTexto"/>
          <p:cNvSpPr txBox="1">
            <a:spLocks noChangeArrowheads="1"/>
          </p:cNvSpPr>
          <p:nvPr/>
        </p:nvSpPr>
        <p:spPr bwMode="auto">
          <a:xfrm>
            <a:off x="6972902" y="3747141"/>
            <a:ext cx="22213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pitchFamily="34" charset="0"/>
              </a:rPr>
              <a:t>Heavy </a:t>
            </a:r>
            <a:r>
              <a:rPr lang="en-US" b="1" dirty="0" smtClean="0">
                <a:latin typeface="Calibri" pitchFamily="34" charset="0"/>
              </a:rPr>
              <a:t>Metal</a:t>
            </a:r>
            <a:endParaRPr lang="es-MX" b="1" i="1" baseline="-25000" dirty="0">
              <a:latin typeface="Calibri" pitchFamily="34" charset="0"/>
            </a:endParaRPr>
          </a:p>
          <a:p>
            <a:pPr eaLnBrk="1" hangingPunct="1"/>
            <a:r>
              <a:rPr lang="en-US" sz="1600" b="1" i="1" dirty="0" smtClean="0">
                <a:latin typeface="Calibri" pitchFamily="34" charset="0"/>
              </a:rPr>
              <a:t>varying</a:t>
            </a:r>
            <a:r>
              <a:rPr lang="es-MX" sz="1600" b="1" i="1" dirty="0" smtClean="0">
                <a:latin typeface="Calibri" pitchFamily="34" charset="0"/>
              </a:rPr>
              <a:t> </a:t>
            </a:r>
            <a:r>
              <a:rPr lang="en-US" sz="1600" b="1" i="1" dirty="0" smtClean="0">
                <a:latin typeface="Calibri" pitchFamily="34" charset="0"/>
              </a:rPr>
              <a:t>concentrations</a:t>
            </a:r>
          </a:p>
        </p:txBody>
      </p:sp>
    </p:spTree>
    <p:extLst>
      <p:ext uri="{BB962C8B-B14F-4D97-AF65-F5344CB8AC3E}">
        <p14:creationId xmlns:p14="http://schemas.microsoft.com/office/powerpoint/2010/main" val="4267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5" grpId="1" animBg="1"/>
      <p:bldP spid="38" grpId="0" uiExpand="1"/>
      <p:bldP spid="38" grpId="1"/>
      <p:bldP spid="39" grpId="0" uiExpand="1"/>
      <p:bldP spid="39" grpId="1"/>
      <p:bldP spid="40" grpId="0" uiExpand="1"/>
      <p:bldP spid="40" grpId="1"/>
      <p:bldP spid="44" grpId="0" uiExpand="1"/>
      <p:bldP spid="44" grpId="1"/>
      <p:bldP spid="49" grpId="0" uiExpand="1"/>
      <p:bldP spid="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Results</a:t>
            </a:r>
            <a:endParaRPr 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9200"/>
              </p:ext>
            </p:extLst>
          </p:nvPr>
        </p:nvGraphicFramePr>
        <p:xfrm>
          <a:off x="274320" y="1257300"/>
          <a:ext cx="859536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905000" y="3314700"/>
            <a:ext cx="14478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7823" y="5690888"/>
            <a:ext cx="8227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Adsorption onto ENPs occurs rapidly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Future adsorption experiments will be performed for 48 hours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214965"/>
              </p:ext>
            </p:extLst>
          </p:nvPr>
        </p:nvGraphicFramePr>
        <p:xfrm>
          <a:off x="276622" y="1257300"/>
          <a:ext cx="859075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56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Graphic spid="4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Results</a:t>
            </a:r>
            <a:endParaRPr 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10" name="Content Placeholder 10">
            <a:extLst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3611941"/>
              </p:ext>
            </p:extLst>
          </p:nvPr>
        </p:nvGraphicFramePr>
        <p:xfrm>
          <a:off x="0" y="1143000"/>
          <a:ext cx="4572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4068089"/>
              </p:ext>
            </p:extLst>
          </p:nvPr>
        </p:nvGraphicFramePr>
        <p:xfrm>
          <a:off x="4419600" y="1143000"/>
          <a:ext cx="4572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823" y="5690888"/>
            <a:ext cx="812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 sufficient amount of ENPs cause complete adsorption of </a:t>
            </a:r>
            <a:r>
              <a:rPr lang="en-US" sz="2400" dirty="0" err="1" smtClean="0"/>
              <a:t>Ga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Gallium was almost fully adsorbed by CeO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and SiO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Conclusions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three metals have high affinities for many ENPs</a:t>
            </a:r>
          </a:p>
          <a:p>
            <a:pPr lvl="1">
              <a:buFont typeface="Calibri" pitchFamily="34" charset="0"/>
              <a:buChar char="─"/>
            </a:pPr>
            <a:r>
              <a:rPr lang="en-US" dirty="0" smtClean="0"/>
              <a:t>As(III):  CeO</a:t>
            </a:r>
            <a:r>
              <a:rPr lang="en-US" baseline="-25000" dirty="0" smtClean="0"/>
              <a:t>2</a:t>
            </a:r>
            <a:r>
              <a:rPr lang="en-US" dirty="0" smtClean="0"/>
              <a:t>, Fe,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lvl="1">
              <a:buFont typeface="Calibri" pitchFamily="34" charset="0"/>
              <a:buChar char="─"/>
            </a:pPr>
            <a:r>
              <a:rPr lang="en-US" dirty="0" smtClean="0"/>
              <a:t>Ga(III):  CeO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</a:p>
          <a:p>
            <a:pPr lvl="1">
              <a:buFont typeface="Calibri" pitchFamily="34" charset="0"/>
              <a:buChar char="─"/>
            </a:pPr>
            <a:r>
              <a:rPr lang="en-US" dirty="0" smtClean="0"/>
              <a:t>In(III</a:t>
            </a:r>
            <a:r>
              <a:rPr lang="en-US" dirty="0"/>
              <a:t>): </a:t>
            </a:r>
            <a:r>
              <a:rPr lang="en-US" dirty="0" smtClean="0"/>
              <a:t>  CeO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TiO</a:t>
            </a:r>
            <a:r>
              <a:rPr lang="en-US" baseline="-25000" dirty="0" smtClean="0"/>
              <a:t>2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Focus future </a:t>
            </a:r>
            <a:r>
              <a:rPr lang="en-US" dirty="0"/>
              <a:t>research </a:t>
            </a:r>
            <a:r>
              <a:rPr lang="en-US" dirty="0" smtClean="0"/>
              <a:t>on the impact of ENP-metal interactions for ENP </a:t>
            </a:r>
            <a:r>
              <a:rPr lang="en-US" dirty="0"/>
              <a:t>fate, toxicity, and </a:t>
            </a:r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8DC9-A1FA-46BA-8860-995CEE241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508</Words>
  <Application>Microsoft Office PowerPoint</Application>
  <PresentationFormat>On-screen Show (4:3)</PresentationFormat>
  <Paragraphs>127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Adsorption of Toxic Metals and Metalloids onto Engineered Nanomaterials</vt:lpstr>
      <vt:lpstr>What Are Engineered Nanoparticles (ENPs)?</vt:lpstr>
      <vt:lpstr>Where Are ENPs Found?</vt:lpstr>
      <vt:lpstr>What’s The Issue?</vt:lpstr>
      <vt:lpstr>Objective</vt:lpstr>
      <vt:lpstr>Methods</vt:lpstr>
      <vt:lpstr>Results</vt:lpstr>
      <vt:lpstr>Results</vt:lpstr>
      <vt:lpstr>Conclusions</vt:lpstr>
      <vt:lpstr>Acknowledgements</vt:lpstr>
      <vt:lpstr>Thank you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Wonhee Lee</dc:creator>
  <cp:lastModifiedBy>John Wonhee Lee</cp:lastModifiedBy>
  <cp:revision>88</cp:revision>
  <dcterms:created xsi:type="dcterms:W3CDTF">2017-03-05T13:56:13Z</dcterms:created>
  <dcterms:modified xsi:type="dcterms:W3CDTF">2017-04-08T04:29:05Z</dcterms:modified>
</cp:coreProperties>
</file>